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5" r:id="rId4"/>
    <p:sldMasterId id="2147483676" r:id="rId5"/>
    <p:sldMasterId id="214748367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20" Type="http://schemas.openxmlformats.org/officeDocument/2006/relationships/slide" Target="slides/slide1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22" Type="http://schemas.openxmlformats.org/officeDocument/2006/relationships/slide" Target="slides/slide15.xml"/><Relationship Id="rId44" Type="http://schemas.openxmlformats.org/officeDocument/2006/relationships/slide" Target="slides/slide37.xml"/><Relationship Id="rId21" Type="http://schemas.openxmlformats.org/officeDocument/2006/relationships/slide" Target="slides/slide14.xml"/><Relationship Id="rId43" Type="http://schemas.openxmlformats.org/officeDocument/2006/relationships/slide" Target="slides/slide36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45" Type="http://schemas.openxmlformats.org/officeDocument/2006/relationships/slide" Target="slides/slide38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pinterest.com/yellowooh/2017-reference-fishery/" TargetMode="Externa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pinterest.com/yellowooh/2017-reference-fishery/" TargetMode="Externa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這裡是不是要改成from</a:t>
            </a:r>
            <a:endParaRPr/>
          </a:p>
        </p:txBody>
      </p:sp>
      <p:sp>
        <p:nvSpPr>
          <p:cNvPr id="168" name="Shape 16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/>
              <a:t>不跑線，議題導向</a:t>
            </a:r>
            <a:endParaRPr sz="12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/>
              <a:t>目前是報導者的記者和數位專案管理，很多人會問我跑什麼線？我不跑線，報導者因為是做深度報導，所以是以議題為導向。我自己曾經做過急診室專題、環境專題、人權專題，最近的作品是揭發體育協會黑幕的調查報導。</a:t>
            </a:r>
            <a:endParaRPr sz="12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>
                <a:solidFill>
                  <a:schemeClr val="dk1"/>
                </a:solidFill>
              </a:rPr>
              <a:t>為什麼會踏入報導者，從事數位敘事的工作呢？當研究時資訊視覺化正式開盛行的時候，當時的新聞所邀請了紐約時報圖表編輯archie開課教授資訊視覺化的知識，我才知道原來新聞有這麼多種可能性。之後碩三與夥伴做了第一個數位專題後「係上歷史記憶的黃絲帶」開始喜歡上與設計師和工程師合作產出專題的過程，</a:t>
            </a:r>
            <a:endParaRPr sz="12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/>
              <a:t>我自己專注的領域在圖像與資料，國外有人稱作visual journalism，以圖像的方向做新聞，這也造就了我的第二個職稱。</a:t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/>
              <a:t>多媒體合作－記者、設計師、工程師</a:t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200"/>
              <a:t>數位專案管理，又叫做pm project manger。這是媒體業一個新興的職位，因為越來越多數位專題需要記者與設計師工程師合作，所以當中就需要一個人來協調整合規劃進度，幫助團隊發想，就是這個角色要做的事情。</a:t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4" name="Shape 174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為什麼要有報導者呢？先給大家看一下台灣網友蒐集的圖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Shape 188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Shape 194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即時新聞搶快的影像下，對新聞的正確性越來越不在乎，甚至台灣媒體還出現先出新聞在修改內文的狀況。因為有收視率、有點閱率的影響，記者形象越來越低落。</a:t>
            </a:r>
            <a:endParaRPr/>
          </a:p>
        </p:txBody>
      </p:sp>
      <p:sp>
        <p:nvSpPr>
          <p:cNvPr id="208" name="Shape 20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Arial"/>
                <a:ea typeface="Arial"/>
                <a:cs typeface="Arial"/>
                <a:sym typeface="Arial"/>
              </a:rPr>
              <a:t>所以我們成立原因就是希望可以創立一個不求即時求事實，不受任何商業利益左右的深度調查媒體。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報導者是以深度調查報導為主的網路媒體，我們是台灣第一個非營利媒體，全名叫做報導者文化基金會。上線兩年，已經有一些小成績，獲得卓越新聞獎與亞洲卓越新聞獎的肯定，也越來越多人知道我們。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Shape 214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可是你們可能會想說，真的有可能會有這種媒體嗎？我們的錢要從哪裡來，我們的錢基本上都是靠捐款來維持營運，而且秉持三不原則－不擁有、不干預、不回收，不管捐多少錢都要遵守這些原則。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因為我們是基金會，我們只需要像基金會的董事會報告，而董事們都是由台灣社會的賢達們所組成。</a:t>
            </a:r>
            <a:endParaRPr/>
          </a:p>
        </p:txBody>
      </p:sp>
      <p:sp>
        <p:nvSpPr>
          <p:cNvPr id="221" name="Shape 221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大家可以來看一下我們的編制，其實28個人在媒體不算大，但我們的分工非常細，有編輯、攝影、技術、數位、行銷。分工這麼細也是因為符合現在的網路習性，利用不同專業讓流程達到最佳化。</a:t>
            </a:r>
            <a:endParaRPr/>
          </a:p>
        </p:txBody>
      </p:sp>
      <p:sp>
        <p:nvSpPr>
          <p:cNvPr id="229" name="Shape 229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所以誰會看報導者呢？很意外的是，在台灣有非常多年輕世代的人會看報導者的文章，這些人以往被大家認為是對政治冷漠新聞部關心，但這群人卻是我們的讀者主力。有好的報導就會吸引到這群人。</a:t>
            </a:r>
            <a:endParaRPr/>
          </a:p>
        </p:txBody>
      </p:sp>
      <p:sp>
        <p:nvSpPr>
          <p:cNvPr id="235" name="Shape 235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用新的方式做新聞，怎麼用不一樣的數位素材讓生硬的報導活起來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報導者去年做了11個數位專題、7個資料新聞、以及3種文化攝影類專題。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我們其實都一直在嘗試用不一樣的方式說故事，這些方式可能是資訊圖表、地圖、影像、照片、遊戲等等，但他們共同的目的是把一個議題說得更好、讓讀者更容易了解。</a:t>
            </a:r>
            <a:br>
              <a:rPr lang="zh-TW"/>
            </a:br>
            <a:endParaRPr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Shape 251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Shape 2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65" name="Shape 265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Shape 2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3" name="Shape 273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1" name="Shape 281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89" name="Shape 289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7" name="Shape 297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Shape 3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報導者去年做了11個數位專題、7個資料新聞、以及3種文化攝影類專題。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我們其實都一直在嘗試用不一樣的方式說故事，這些方式可能是資訊圖表、地圖、影像、照片、遊戲等等，但他們共同的目的是把一個議題說得更好、讓讀者更容易了解。</a:t>
            </a:r>
            <a:br>
              <a:rPr lang="zh-TW"/>
            </a:br>
            <a:endParaRPr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Shape 308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Shape 3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Shape 314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研究</a:t>
            </a:r>
            <a:br>
              <a:rPr lang="zh-TW"/>
            </a:br>
            <a:r>
              <a:rPr lang="zh-TW"/>
              <a:t>每個議題都需要豐富的知識才能有好的呈現。我們內部目前是跟不同的記者合作，我會先去了解他們的題目內容，然後跟他們討論什麼角度記者最有感「新聞點」，必要時會一起做研究、採訪，並找資料和論文來看。</a:t>
            </a:r>
            <a:br>
              <a:rPr lang="zh-TW"/>
            </a:br>
            <a:br>
              <a:rPr lang="zh-TW"/>
            </a:br>
            <a:r>
              <a:rPr lang="zh-TW"/>
              <a:t>消化，你可以講給你周圍的人聽這個議題，如果他聽得懂就代表你成功了。也可以順便問他哪裡最有感，辦公室同事常常是受試者。</a:t>
            </a:r>
            <a:br>
              <a:rPr lang="zh-TW"/>
            </a:br>
            <a:br>
              <a:rPr lang="zh-TW"/>
            </a:br>
            <a:r>
              <a:rPr lang="zh-TW"/>
              <a:t>轉化</a:t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就算你知道全部的知識，你也必須把它轉成庶民語言。舉例：海洋圖表，教授，噸樹vs尾數。每個議題，就算是你全免了解資料，還是必須切一個角度，包山包海的資訊沒有人有時間看，而這個角度，切的越有感越打中TA越容易成功。</a:t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34" name="Shape 334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Shape 352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自殺遺族為例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Shape 374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Shape 3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Shape 391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Shape 4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Shape 416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Shape 4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Shape 431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Shape 43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簡介做過的題目、報導者設計要做的事情（資訊圖表、專題）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資料新聞導向 &gt;&gt; 台灣遠洋漁業的大尾鱸鰻、塑殺事件簿、消逝的孩子、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平台式 &gt;&gt; 蔡英文勞動政見追蹤平台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影像導向 &gt;&gt; 15歲起我這樣養活自己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聲音導向 &gt;&gt; 聽見赤道二三五的文學之聲</a:t>
            </a:r>
            <a:endParaRPr/>
          </a:p>
        </p:txBody>
      </p:sp>
      <p:sp>
        <p:nvSpPr>
          <p:cNvPr id="437" name="Shape 437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Shape 4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談設計的工作流程</a:t>
            </a:r>
            <a:br>
              <a:rPr lang="zh-TW"/>
            </a:br>
            <a:r>
              <a:rPr lang="zh-TW"/>
              <a:t>研究發想期&gt;</a:t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wireframe 目的：和記者、工程師溝通版面配置，功能導向</a:t>
            </a:r>
            <a:endParaRPr b="1"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mockup 目的：將wireframe視覺化，完稿後交由工程師開發</a:t>
            </a:r>
            <a:endParaRPr b="1"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445" name="Shape 445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Shape 4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資料新聞導向的題目，如何將資料視覺化</a:t>
            </a:r>
            <a:endParaRPr/>
          </a:p>
        </p:txBody>
      </p:sp>
      <p:sp>
        <p:nvSpPr>
          <p:cNvPr id="455" name="Shape 455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Shape 4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目的是看組成</a:t>
            </a:r>
            <a:endParaRPr/>
          </a:p>
        </p:txBody>
      </p:sp>
      <p:sp>
        <p:nvSpPr>
          <p:cNvPr id="461" name="Shape 461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Shape 4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Shape 46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Shape 4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research &gt;&gt; </a:t>
            </a:r>
            <a:r>
              <a:rPr lang="zh-TW" u="sng">
                <a:solidFill>
                  <a:schemeClr val="hlink"/>
                </a:solidFill>
                <a:hlinkClick r:id="rId2"/>
              </a:rPr>
              <a:t>https://www.pinterest.com/yellowooh/2017-reference-fishery/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如何把文字和資料兜在一起</a:t>
            </a:r>
            <a:endParaRPr/>
          </a:p>
        </p:txBody>
      </p:sp>
      <p:sp>
        <p:nvSpPr>
          <p:cNvPr id="475" name="Shape 475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Shape 4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research &gt;&gt; </a:t>
            </a:r>
            <a:r>
              <a:rPr lang="zh-TW" u="sng">
                <a:solidFill>
                  <a:schemeClr val="hlink"/>
                </a:solidFill>
                <a:hlinkClick r:id="rId2"/>
              </a:rPr>
              <a:t>https://www.pinterest.com/yellowooh/2017-reference-fishery/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如何把文字和資料兜在一起</a:t>
            </a:r>
            <a:endParaRPr/>
          </a:p>
        </p:txBody>
      </p:sp>
      <p:sp>
        <p:nvSpPr>
          <p:cNvPr id="484" name="Shape 484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Shape 4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Shape 492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Shape 4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Shape 49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Shape 5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Shape 504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Shape 5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Shape 510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兩項物件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2922856" y="150718"/>
            <a:ext cx="6137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物件">
  <p:cSld name="標題及物件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3" name="Shape 23"/>
          <p:cNvSpPr txBox="1"/>
          <p:nvPr>
            <p:ph type="title"/>
          </p:nvPr>
        </p:nvSpPr>
        <p:spPr>
          <a:xfrm>
            <a:off x="2478154" y="150718"/>
            <a:ext cx="658260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投影片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Shape 26"/>
          <p:cNvSpPr txBox="1"/>
          <p:nvPr>
            <p:ph idx="1" type="subTitle"/>
          </p:nvPr>
        </p:nvSpPr>
        <p:spPr>
          <a:xfrm>
            <a:off x="685800" y="360045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只有標題">
  <p:cSld name="只有標題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0" name="Shape 30"/>
          <p:cNvSpPr txBox="1"/>
          <p:nvPr>
            <p:ph type="title"/>
          </p:nvPr>
        </p:nvSpPr>
        <p:spPr>
          <a:xfrm>
            <a:off x="2922856" y="150718"/>
            <a:ext cx="6137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空白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比較">
  <p:cSld name="比較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1" name="Shape 41"/>
          <p:cNvSpPr txBox="1"/>
          <p:nvPr>
            <p:ph type="title"/>
          </p:nvPr>
        </p:nvSpPr>
        <p:spPr>
          <a:xfrm>
            <a:off x="2922856" y="150718"/>
            <a:ext cx="6137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圖片" type="picTx">
  <p:cSld name="PICTURE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Shape 44"/>
          <p:cNvSpPr/>
          <p:nvPr>
            <p:ph idx="2" type="pic"/>
          </p:nvPr>
        </p:nvSpPr>
        <p:spPr>
          <a:xfrm>
            <a:off x="263303" y="1099757"/>
            <a:ext cx="8580607" cy="36278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直排文字">
  <p:cSld name="標題及直排文字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4" name="Shape 54"/>
          <p:cNvSpPr txBox="1"/>
          <p:nvPr>
            <p:ph type="title"/>
          </p:nvPr>
        </p:nvSpPr>
        <p:spPr>
          <a:xfrm>
            <a:off x="2922856" y="150718"/>
            <a:ext cx="6137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直排標題及文字" type="vertTitleAndTx">
  <p:cSld name="VERTICAL_TITLE_AND_VERTICAL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 rot="5400000">
            <a:off x="5137153" y="2576516"/>
            <a:ext cx="504189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Shape 57"/>
          <p:cNvSpPr txBox="1"/>
          <p:nvPr>
            <p:ph idx="1" type="body"/>
          </p:nvPr>
        </p:nvSpPr>
        <p:spPr>
          <a:xfrm rot="5400000">
            <a:off x="946153" y="595316"/>
            <a:ext cx="504189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投影片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69" name="Shape 69"/>
          <p:cNvSpPr txBox="1"/>
          <p:nvPr>
            <p:ph idx="1" type="subTitle"/>
          </p:nvPr>
        </p:nvSpPr>
        <p:spPr>
          <a:xfrm>
            <a:off x="685800" y="360045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兩項物件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物件">
  <p:cSld name="標題及物件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9" name="Shape 79"/>
          <p:cNvSpPr txBox="1"/>
          <p:nvPr>
            <p:ph type="title"/>
          </p:nvPr>
        </p:nvSpPr>
        <p:spPr>
          <a:xfrm>
            <a:off x="2478153" y="150718"/>
            <a:ext cx="658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空白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只有標題">
  <p:cSld name="只有標題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6" name="Shape 86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比較">
  <p:cSld name="比較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457200" y="1535112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3" type="body"/>
          </p:nvPr>
        </p:nvSpPr>
        <p:spPr>
          <a:xfrm>
            <a:off x="4645025" y="1535112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3" name="Shape 93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圖片" type="picTx">
  <p:cSld name="PICTURE_WITH_CAPTIO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96" name="Shape 96"/>
          <p:cNvSpPr/>
          <p:nvPr>
            <p:ph idx="2" type="pic"/>
          </p:nvPr>
        </p:nvSpPr>
        <p:spPr>
          <a:xfrm>
            <a:off x="263303" y="1099757"/>
            <a:ext cx="8580600" cy="3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直排文字">
  <p:cSld name="標題及直排文字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idx="1" type="body"/>
          </p:nvPr>
        </p:nvSpPr>
        <p:spPr>
          <a:xfrm rot="5400000">
            <a:off x="2308949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6" name="Shape 106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直排標題及文字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 rot="5400000">
            <a:off x="5137199" y="2576468"/>
            <a:ext cx="50418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 rot="5400000">
            <a:off x="946199" y="595269"/>
            <a:ext cx="50418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投影片" type="title">
  <p:cSld name="TITL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21" name="Shape 121"/>
          <p:cNvSpPr txBox="1"/>
          <p:nvPr>
            <p:ph idx="1" type="subTitle"/>
          </p:nvPr>
        </p:nvSpPr>
        <p:spPr>
          <a:xfrm>
            <a:off x="685800" y="360045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只有標題">
  <p:cSld name="只有標題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5" name="Shape 125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空白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Shape 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物件">
  <p:cSld name="標題及物件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Shape 13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33" name="Shape 133"/>
          <p:cNvSpPr txBox="1"/>
          <p:nvPr>
            <p:ph type="title"/>
          </p:nvPr>
        </p:nvSpPr>
        <p:spPr>
          <a:xfrm>
            <a:off x="2478152" y="150718"/>
            <a:ext cx="658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兩項物件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Shape 137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Shape 13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比較">
  <p:cSld name="比較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457200" y="1535112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Shape 141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Shape 142"/>
          <p:cNvSpPr txBox="1"/>
          <p:nvPr>
            <p:ph idx="3" type="body"/>
          </p:nvPr>
        </p:nvSpPr>
        <p:spPr>
          <a:xfrm>
            <a:off x="4645025" y="1535112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Shape 143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Shape 14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45" name="Shape 145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圖片" type="picTx">
  <p:cSld name="PICTURE_WITH_CAPTION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48" name="Shape 148"/>
          <p:cNvSpPr/>
          <p:nvPr>
            <p:ph idx="2" type="pic"/>
          </p:nvPr>
        </p:nvSpPr>
        <p:spPr>
          <a:xfrm>
            <a:off x="263303" y="1099757"/>
            <a:ext cx="8580600" cy="3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Shape 15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Shape 15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Shape 15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直排文字">
  <p:cSld name="標題及直排文字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1" type="body"/>
          </p:nvPr>
        </p:nvSpPr>
        <p:spPr>
          <a:xfrm rot="5400000">
            <a:off x="2308948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5" name="Shape 15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Shape 15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Shape 15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58" name="Shape 158"/>
          <p:cNvSpPr txBox="1"/>
          <p:nvPr>
            <p:ph type="title"/>
          </p:nvPr>
        </p:nvSpPr>
        <p:spPr>
          <a:xfrm>
            <a:off x="2922856" y="150718"/>
            <a:ext cx="613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直排標題及文字" type="vertTitleAndTx">
  <p:cSld name="VERTICAL_TITLE_AND_VERTICAL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type="title"/>
          </p:nvPr>
        </p:nvSpPr>
        <p:spPr>
          <a:xfrm rot="5400000">
            <a:off x="5137198" y="2576467"/>
            <a:ext cx="50418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61" name="Shape 161"/>
          <p:cNvSpPr txBox="1"/>
          <p:nvPr>
            <p:ph idx="1" type="body"/>
          </p:nvPr>
        </p:nvSpPr>
        <p:spPr>
          <a:xfrm rot="5400000">
            <a:off x="946198" y="595268"/>
            <a:ext cx="50418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Shape 16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Shape 16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Shape 16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" y="-62686"/>
            <a:ext cx="9143999" cy="7056153"/>
          </a:xfrm>
          <a:prstGeom prst="rect">
            <a:avLst/>
          </a:prstGeom>
          <a:solidFill>
            <a:srgbClr val="FDFF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cxnSp>
        <p:nvCxnSpPr>
          <p:cNvPr id="13" name="Shape 13"/>
          <p:cNvCxnSpPr/>
          <p:nvPr/>
        </p:nvCxnSpPr>
        <p:spPr>
          <a:xfrm>
            <a:off x="212021" y="991331"/>
            <a:ext cx="8474779" cy="0"/>
          </a:xfrm>
          <a:prstGeom prst="straightConnector1">
            <a:avLst/>
          </a:prstGeom>
          <a:noFill/>
          <a:ln cap="flat" cmpd="sng" w="9525">
            <a:solidFill>
              <a:srgbClr val="DC001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footer-logo-desktop.png" id="14" name="Shape 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12021" y="340858"/>
            <a:ext cx="2111248" cy="43021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0" y="-62685"/>
            <a:ext cx="9144000" cy="7056300"/>
          </a:xfrm>
          <a:prstGeom prst="rect">
            <a:avLst/>
          </a:prstGeom>
          <a:solidFill>
            <a:srgbClr val="FDFF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cxnSp>
        <p:nvCxnSpPr>
          <p:cNvPr id="65" name="Shape 65"/>
          <p:cNvCxnSpPr/>
          <p:nvPr/>
        </p:nvCxnSpPr>
        <p:spPr>
          <a:xfrm>
            <a:off x="212020" y="991330"/>
            <a:ext cx="8474700" cy="0"/>
          </a:xfrm>
          <a:prstGeom prst="straightConnector1">
            <a:avLst/>
          </a:prstGeom>
          <a:noFill/>
          <a:ln cap="flat" cmpd="sng" w="9525">
            <a:solidFill>
              <a:srgbClr val="DC001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footer-logo-desktop.png" id="66" name="Shape 6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12020" y="340858"/>
            <a:ext cx="2111100" cy="4302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0" y="-62684"/>
            <a:ext cx="9144000" cy="7056300"/>
          </a:xfrm>
          <a:prstGeom prst="rect">
            <a:avLst/>
          </a:prstGeom>
          <a:solidFill>
            <a:srgbClr val="FDFF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cxnSp>
        <p:nvCxnSpPr>
          <p:cNvPr id="117" name="Shape 117"/>
          <p:cNvCxnSpPr/>
          <p:nvPr/>
        </p:nvCxnSpPr>
        <p:spPr>
          <a:xfrm>
            <a:off x="212019" y="991329"/>
            <a:ext cx="8474700" cy="0"/>
          </a:xfrm>
          <a:prstGeom prst="straightConnector1">
            <a:avLst/>
          </a:prstGeom>
          <a:noFill/>
          <a:ln cap="flat" cmpd="sng" w="9525">
            <a:solidFill>
              <a:srgbClr val="DC001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footer-logo-desktop.png" id="118" name="Shape 1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12019" y="340858"/>
            <a:ext cx="2111100" cy="4302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hyperlink" Target="https://www.twreporter.org/i/child-health-care-infographic-gcs" TargetMode="External"/><Relationship Id="rId5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hyperlink" Target="https://www.twreporter.org/a/refine-labour-law-moving-backward" TargetMode="External"/><Relationship Id="rId5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Relationship Id="rId4" Type="http://schemas.openxmlformats.org/officeDocument/2006/relationships/hyperlink" Target="https://www.twreporter.org/i/fpc-sixth-naphtha-cracker-growth-gcs" TargetMode="External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drive.google.com/file/d/1xCLX0CCEqyXjHVZnioDu9ZesY2kw3Mlc/view" TargetMode="External"/><Relationship Id="rId4" Type="http://schemas.openxmlformats.org/officeDocument/2006/relationships/image" Target="../media/image2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431200" y="2550125"/>
            <a:ext cx="8131500" cy="21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>
                <a:latin typeface="Microsoft JhengHei"/>
                <a:ea typeface="Microsoft JhengHei"/>
                <a:cs typeface="Microsoft JhengHei"/>
                <a:sym typeface="Microsoft JhengHei"/>
              </a:rPr>
              <a:t>《報導者》數位專案與互動式新聞</a:t>
            </a:r>
            <a:endParaRPr b="1" sz="32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zh-TW" sz="3200">
                <a:latin typeface="Microsoft JhengHei"/>
                <a:ea typeface="Microsoft JhengHei"/>
                <a:cs typeface="Microsoft JhengHei"/>
                <a:sym typeface="Microsoft JhengHei"/>
              </a:rPr>
              <a:t>Digital News and Interactive Reporting Projects from Taiwan Reporter 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mi-02-2.png"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16625"/>
            <a:ext cx="4106275" cy="533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/>
        </p:nvSpPr>
        <p:spPr>
          <a:xfrm>
            <a:off x="4515350" y="1637850"/>
            <a:ext cx="404250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500"/>
              <a:t>陳貞樺 </a:t>
            </a:r>
            <a:endParaRPr sz="45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Mimi Chen</a:t>
            </a:r>
            <a:endParaRPr sz="3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Digital News Manager / Reporter</a:t>
            </a:r>
            <a:endParaRPr sz="2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《報導者》數位專案經理，作品曾獲台灣卓越新聞獎、亞洲卓越新聞獎(SOPA)等獎項，曾參與製作台灣第一款新聞遊戲「急診人生」。</a:t>
            </a:r>
            <a:br>
              <a:rPr lang="zh-TW" sz="2000"/>
            </a:b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/>
        </p:nvSpPr>
        <p:spPr>
          <a:xfrm>
            <a:off x="4515350" y="1637850"/>
            <a:ext cx="396570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500"/>
              <a:t>黃禹禛</a:t>
            </a:r>
            <a:r>
              <a:rPr lang="zh-TW" sz="4500"/>
              <a:t> </a:t>
            </a:r>
            <a:endParaRPr sz="45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Yu Chen Huang</a:t>
            </a:r>
            <a:endParaRPr sz="3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Data Designer / Reporter</a:t>
            </a:r>
            <a:endParaRPr sz="2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《報導者》數據圖表/交互設計師，作品曾獲亞洲卓越新聞獎(SOPA)「卓越資訊圖表獎」首獎。</a:t>
            </a:r>
            <a:br>
              <a:rPr lang="zh-TW" sz="2000"/>
            </a:br>
            <a:endParaRPr sz="2000"/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37850"/>
            <a:ext cx="4210551" cy="3835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>
            <p:ph idx="4294967295" type="body"/>
          </p:nvPr>
        </p:nvSpPr>
        <p:spPr>
          <a:xfrm>
            <a:off x="436950" y="2962650"/>
            <a:ext cx="8270100" cy="12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7200"/>
              <a:t>誰是《</a:t>
            </a:r>
            <a:r>
              <a:rPr b="1" lang="zh-TW" sz="7200"/>
              <a:t>報導者》？</a:t>
            </a:r>
            <a:endParaRPr sz="7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375" y="1274875"/>
            <a:ext cx="7233250" cy="53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1225" y="1274875"/>
            <a:ext cx="7421551" cy="53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475" y="1133475"/>
            <a:ext cx="7601048" cy="572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025" y="1133475"/>
            <a:ext cx="7741950" cy="57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/>
          <p:nvPr/>
        </p:nvSpPr>
        <p:spPr>
          <a:xfrm>
            <a:off x="616650" y="1967026"/>
            <a:ext cx="7910700" cy="3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334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●"/>
            </a:pPr>
            <a:r>
              <a:rPr b="1" lang="zh-TW" sz="4800">
                <a:solidFill>
                  <a:schemeClr val="dk1"/>
                </a:solidFill>
              </a:rPr>
              <a:t>即時新聞亂象</a:t>
            </a:r>
            <a:endParaRPr b="1" sz="4800">
              <a:solidFill>
                <a:schemeClr val="dk1"/>
              </a:solidFill>
            </a:endParaRPr>
          </a:p>
          <a:p>
            <a:pPr indent="-5334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●"/>
            </a:pPr>
            <a:r>
              <a:rPr b="1" lang="zh-TW" sz="4800">
                <a:solidFill>
                  <a:schemeClr val="dk1"/>
                </a:solidFill>
              </a:rPr>
              <a:t>記者形象低落</a:t>
            </a:r>
            <a:endParaRPr b="1" sz="4800">
              <a:solidFill>
                <a:schemeClr val="dk1"/>
              </a:solidFill>
            </a:endParaRPr>
          </a:p>
          <a:p>
            <a:pPr indent="-5334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●"/>
            </a:pPr>
            <a:r>
              <a:rPr b="1" lang="zh-TW" sz="4800">
                <a:solidFill>
                  <a:schemeClr val="dk1"/>
                </a:solidFill>
              </a:rPr>
              <a:t>新聞公信力下滑</a:t>
            </a:r>
            <a:endParaRPr b="1" sz="4800">
              <a:solidFill>
                <a:schemeClr val="dk1"/>
              </a:solidFill>
            </a:endParaRPr>
          </a:p>
          <a:p>
            <a:pPr indent="-5334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Char char="●"/>
            </a:pPr>
            <a:r>
              <a:rPr b="1" lang="zh-TW" sz="4800">
                <a:solidFill>
                  <a:schemeClr val="dk1"/>
                </a:solidFill>
              </a:rPr>
              <a:t>媒體產業急速崩壞</a:t>
            </a:r>
            <a:endParaRPr sz="4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/>
        </p:nvSpPr>
        <p:spPr>
          <a:xfrm>
            <a:off x="226925" y="1562875"/>
            <a:ext cx="3277800" cy="44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4000">
                <a:solidFill>
                  <a:schemeClr val="dk1"/>
                </a:solidFill>
              </a:rPr>
              <a:t>我們決心反其道而行，自己的新聞自己救</a:t>
            </a:r>
            <a:endParaRPr b="1" sz="4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400">
                <a:solidFill>
                  <a:schemeClr val="dk1"/>
                </a:solidFill>
              </a:rPr>
              <a:t>2015.9.1「記者節」</a:t>
            </a:r>
            <a:endParaRPr b="1" sz="24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400">
                <a:solidFill>
                  <a:schemeClr val="dk1"/>
                </a:solidFill>
              </a:rPr>
              <a:t>宣布成立《報導者》</a:t>
            </a:r>
            <a:endParaRPr b="1" sz="24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400">
                <a:solidFill>
                  <a:schemeClr val="dk1"/>
                </a:solidFill>
              </a:rPr>
              <a:t>2015.12.16</a:t>
            </a:r>
            <a:endParaRPr b="1" sz="24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400">
                <a:solidFill>
                  <a:schemeClr val="dk1"/>
                </a:solidFill>
              </a:rPr>
              <a:t>網站上線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</a:rPr>
              <a:t>www.twreporter.org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217" name="Shape 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4900" y="1562875"/>
            <a:ext cx="4738875" cy="495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529475" y="1302675"/>
            <a:ext cx="4538400" cy="32778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200">
                <a:solidFill>
                  <a:srgbClr val="FFFFFF"/>
                </a:solidFill>
              </a:rPr>
              <a:t>財團法人報導者文化基金會</a:t>
            </a:r>
            <a:endParaRPr sz="22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FFFFFF"/>
                </a:solidFill>
              </a:rPr>
              <a:t>由童子賢先生個人捐助500萬成立</a:t>
            </a:r>
            <a:endParaRPr sz="22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FFFFFF"/>
                </a:solidFill>
              </a:rPr>
              <a:t>後續接受各界捐款維持營運</a:t>
            </a:r>
            <a:endParaRPr sz="2200"/>
          </a:p>
        </p:txBody>
      </p:sp>
      <p:sp>
        <p:nvSpPr>
          <p:cNvPr id="224" name="Shape 224"/>
          <p:cNvSpPr/>
          <p:nvPr/>
        </p:nvSpPr>
        <p:spPr>
          <a:xfrm>
            <a:off x="529475" y="4756900"/>
            <a:ext cx="4538400" cy="17901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800">
                <a:solidFill>
                  <a:srgbClr val="FFFFFF"/>
                </a:solidFill>
              </a:rPr>
              <a:t>成立網路媒體《報導者》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>
                <a:solidFill>
                  <a:srgbClr val="FFFFFF"/>
                </a:solidFill>
              </a:rPr>
              <a:t>唯一「老闆」是基金會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400">
                <a:solidFill>
                  <a:srgbClr val="FFFFFF"/>
                </a:solidFill>
              </a:rPr>
              <a:t>由總編輯向基金會定期報告</a:t>
            </a:r>
            <a:endParaRPr sz="2400">
              <a:solidFill>
                <a:srgbClr val="FFFFFF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5496475" y="1353100"/>
            <a:ext cx="3227400" cy="51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800"/>
              <a:t>確保媒體獨立自主</a:t>
            </a:r>
            <a:endParaRPr sz="28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/>
              <a:t>捐款者皆需秉持「三不」</a:t>
            </a:r>
            <a:endParaRPr sz="28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/>
          </a:p>
          <a:p>
            <a:pPr indent="6350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/>
              <a:t>不擁有</a:t>
            </a:r>
            <a:endParaRPr sz="4000"/>
          </a:p>
          <a:p>
            <a:pPr indent="6350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/>
              <a:t>不干預</a:t>
            </a:r>
            <a:endParaRPr sz="4000"/>
          </a:p>
          <a:p>
            <a:pPr indent="6350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/>
              <a:t>不回收</a:t>
            </a:r>
            <a:endParaRPr sz="4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Shape 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25" y="1843501"/>
            <a:ext cx="8920149" cy="394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378350" y="2487675"/>
            <a:ext cx="4084500" cy="32526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4664450" y="1580025"/>
            <a:ext cx="4084500" cy="506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25-34歲年輕世代</a:t>
            </a:r>
            <a:br>
              <a:rPr lang="zh-TW" sz="3000"/>
            </a:br>
            <a:r>
              <a:rPr lang="zh-TW" sz="3000"/>
              <a:t>重視人權與土地議題</a:t>
            </a:r>
            <a:br>
              <a:rPr lang="zh-TW" sz="3000"/>
            </a:br>
            <a:r>
              <a:rPr lang="zh-TW" sz="3000"/>
              <a:t>女性讀者佔6成</a:t>
            </a:r>
            <a:br>
              <a:rPr lang="zh-TW" sz="3000"/>
            </a:br>
            <a:r>
              <a:rPr lang="zh-TW" sz="3000"/>
              <a:t>88%為台灣本地讀者</a:t>
            </a:r>
            <a:endParaRPr sz="3000"/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（其次為香港、美國）</a:t>
            </a:r>
            <a:br>
              <a:rPr lang="zh-TW" sz="3000"/>
            </a:br>
            <a:br>
              <a:rPr lang="zh-TW" sz="3000"/>
            </a:br>
            <a:r>
              <a:rPr lang="zh-TW" sz="3000"/>
              <a:t>官網超過2百萬瀏覽量</a:t>
            </a:r>
            <a:br>
              <a:rPr lang="zh-TW" sz="3000"/>
            </a:br>
            <a:r>
              <a:rPr lang="zh-TW" sz="3000"/>
              <a:t>臉書</a:t>
            </a:r>
            <a:r>
              <a:rPr lang="zh-TW" sz="3000"/>
              <a:t>累積22萬粉絲</a:t>
            </a:r>
            <a:endParaRPr sz="3000"/>
          </a:p>
        </p:txBody>
      </p:sp>
      <p:sp>
        <p:nvSpPr>
          <p:cNvPr id="239" name="Shape 239"/>
          <p:cNvSpPr txBox="1"/>
          <p:nvPr/>
        </p:nvSpPr>
        <p:spPr>
          <a:xfrm>
            <a:off x="-113950" y="2991975"/>
            <a:ext cx="4916700" cy="19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500">
                <a:solidFill>
                  <a:srgbClr val="FFFFFF"/>
                </a:solidFill>
              </a:rPr>
              <a:t>誰在看</a:t>
            </a:r>
            <a:endParaRPr sz="5500">
              <a:solidFill>
                <a:srgbClr val="FFFFFF"/>
              </a:solidFill>
            </a:endParaRPr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500">
                <a:solidFill>
                  <a:srgbClr val="FFFFFF"/>
                </a:solidFill>
              </a:rPr>
              <a:t>《報</a:t>
            </a:r>
            <a:r>
              <a:rPr lang="zh-TW" sz="5500">
                <a:solidFill>
                  <a:srgbClr val="FFFFFF"/>
                </a:solidFill>
              </a:rPr>
              <a:t>導</a:t>
            </a:r>
            <a:r>
              <a:rPr lang="zh-TW" sz="5500">
                <a:solidFill>
                  <a:srgbClr val="FFFFFF"/>
                </a:solidFill>
              </a:rPr>
              <a:t>者》？</a:t>
            </a:r>
            <a:endParaRPr sz="55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/>
          <p:nvPr/>
        </p:nvSpPr>
        <p:spPr>
          <a:xfrm>
            <a:off x="378350" y="2487675"/>
            <a:ext cx="4084500" cy="32526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4664450" y="1580025"/>
            <a:ext cx="4084500" cy="506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年度調查報導</a:t>
            </a:r>
            <a:br>
              <a:rPr lang="zh-TW" sz="3000"/>
            </a:br>
            <a:r>
              <a:rPr lang="zh-TW" sz="3000"/>
              <a:t>每季重磅專題</a:t>
            </a:r>
            <a:br>
              <a:rPr lang="zh-TW" sz="3000"/>
            </a:br>
            <a:r>
              <a:rPr lang="zh-TW" sz="3000"/>
              <a:t>持續追蹤</a:t>
            </a:r>
            <a:br>
              <a:rPr lang="zh-TW" sz="3000"/>
            </a:br>
            <a:r>
              <a:rPr lang="zh-TW" sz="3000"/>
              <a:t>言人不敢言</a:t>
            </a:r>
            <a:br>
              <a:rPr lang="zh-TW" sz="3000"/>
            </a:br>
            <a:r>
              <a:rPr lang="zh-TW" sz="3000"/>
              <a:t>用新的方式做新聞</a:t>
            </a:r>
            <a:endParaRPr sz="3000"/>
          </a:p>
        </p:txBody>
      </p:sp>
      <p:sp>
        <p:nvSpPr>
          <p:cNvPr id="247" name="Shape 247"/>
          <p:cNvSpPr txBox="1"/>
          <p:nvPr/>
        </p:nvSpPr>
        <p:spPr>
          <a:xfrm>
            <a:off x="-113950" y="2991975"/>
            <a:ext cx="4916700" cy="19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500">
                <a:solidFill>
                  <a:srgbClr val="FFFFFF"/>
                </a:solidFill>
              </a:rPr>
              <a:t>《報導者》</a:t>
            </a:r>
            <a:endParaRPr sz="5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500">
                <a:solidFill>
                  <a:srgbClr val="FFFFFF"/>
                </a:solidFill>
              </a:rPr>
              <a:t>做些什麼？</a:t>
            </a:r>
            <a:br>
              <a:rPr lang="zh-TW" sz="5500">
                <a:solidFill>
                  <a:srgbClr val="FFFFFF"/>
                </a:solidFill>
              </a:rPr>
            </a:br>
            <a:endParaRPr sz="55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/>
        </p:nvSpPr>
        <p:spPr>
          <a:xfrm>
            <a:off x="377800" y="2578540"/>
            <a:ext cx="8388300" cy="30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有感的硬新聞</a:t>
            </a:r>
            <a:endParaRPr b="1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4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3200">
                <a:solidFill>
                  <a:srgbClr val="434343"/>
                </a:solidFill>
              </a:rPr>
              <a:t>運用數位素材讓新聞樣貌不一樣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Shape 2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804" y="2860362"/>
            <a:ext cx="4378800" cy="27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Shape 2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90625" y="2771349"/>
            <a:ext cx="4378800" cy="28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/>
          <p:nvPr/>
        </p:nvSpPr>
        <p:spPr>
          <a:xfrm>
            <a:off x="311687" y="1506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透過新聞遊戲</a:t>
            </a:r>
            <a:r>
              <a:rPr b="1" lang="zh-TW" sz="2800"/>
              <a:t>，</a:t>
            </a: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探討醫療議題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525" y="2900258"/>
            <a:ext cx="4373400" cy="27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2512" y="2900258"/>
            <a:ext cx="4207500" cy="278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1082700" y="1753350"/>
            <a:ext cx="697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Font typeface="Arial"/>
              <a:buNone/>
            </a:pPr>
            <a:r>
              <a:rPr b="1" i="0" lang="zh-TW" sz="2800" u="none" cap="none" strike="noStrike">
                <a:latin typeface="Arial"/>
                <a:ea typeface="Arial"/>
                <a:cs typeface="Arial"/>
                <a:sym typeface="Arial"/>
              </a:rPr>
              <a:t>透過互動式問答 </a:t>
            </a:r>
            <a:r>
              <a:rPr b="1" lang="zh-TW" sz="2800"/>
              <a:t>，</a:t>
            </a:r>
            <a:r>
              <a:rPr b="1" i="0" lang="zh-TW" sz="2800" u="none" cap="none" strike="noStrike">
                <a:latin typeface="Arial"/>
                <a:ea typeface="Arial"/>
                <a:cs typeface="Arial"/>
                <a:sym typeface="Arial"/>
              </a:rPr>
              <a:t>認識立法院運作機制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/>
          <p:nvPr/>
        </p:nvSpPr>
        <p:spPr>
          <a:xfrm>
            <a:off x="1082700" y="1753350"/>
            <a:ext cx="697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Font typeface="Arial"/>
              <a:buNone/>
            </a:pPr>
            <a:r>
              <a:rPr b="1" lang="zh-TW" sz="2800"/>
              <a:t>動態資訊圖表，用數據呈現議題重要性</a:t>
            </a:r>
            <a:endParaRPr sz="2800"/>
          </a:p>
        </p:txBody>
      </p:sp>
      <p:pic>
        <p:nvPicPr>
          <p:cNvPr id="276" name="Shape 2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0375" y="2935250"/>
            <a:ext cx="3910974" cy="326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300" y="2935250"/>
            <a:ext cx="3910974" cy="326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/>
        </p:nvSpPr>
        <p:spPr>
          <a:xfrm>
            <a:off x="1082700" y="1753350"/>
            <a:ext cx="697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Font typeface="Arial"/>
              <a:buNone/>
            </a:pPr>
            <a:r>
              <a:rPr b="1" lang="zh-TW" sz="2800"/>
              <a:t>簡易懶人包，深入淺出讓你一分鐘了解議題</a:t>
            </a:r>
            <a:endParaRPr sz="2800"/>
          </a:p>
        </p:txBody>
      </p:sp>
      <p:pic>
        <p:nvPicPr>
          <p:cNvPr id="284" name="Shape 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025" y="3340400"/>
            <a:ext cx="4015401" cy="231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Shape 28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575" y="2757925"/>
            <a:ext cx="4385225" cy="32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/>
        </p:nvSpPr>
        <p:spPr>
          <a:xfrm>
            <a:off x="1082700" y="1753350"/>
            <a:ext cx="697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Font typeface="Arial"/>
              <a:buNone/>
            </a:pPr>
            <a:r>
              <a:rPr b="1" lang="zh-TW" sz="2800"/>
              <a:t>蔡英文勞動政策追蹤平台，政策落實了沒？</a:t>
            </a:r>
            <a:endParaRPr sz="2800"/>
          </a:p>
        </p:txBody>
      </p:sp>
      <p:pic>
        <p:nvPicPr>
          <p:cNvPr descr="螢幕快照 2017-10-21 下午7.04.16.png" id="292" name="Shape 2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0575" y="2856563"/>
            <a:ext cx="3835699" cy="31602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螢幕快照 2017-10-21 下午7.04.59.png" id="293" name="Shape 2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350" y="2818188"/>
            <a:ext cx="3928824" cy="32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/>
        </p:nvSpPr>
        <p:spPr>
          <a:xfrm>
            <a:off x="307893" y="5724000"/>
            <a:ext cx="4154100" cy="4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</a:pPr>
            <a:r>
              <a:rPr lang="zh-TW" sz="1800">
                <a:solidFill>
                  <a:srgbClr val="434343"/>
                </a:solidFill>
              </a:rPr>
              <a:t>衛星圖看六輕，六輕是怎麼煉成的</a:t>
            </a:r>
            <a:br>
              <a:rPr lang="zh-TW" sz="1800">
                <a:solidFill>
                  <a:srgbClr val="434343"/>
                </a:solidFill>
              </a:rPr>
            </a:br>
            <a:endParaRPr/>
          </a:p>
        </p:txBody>
      </p:sp>
      <p:sp>
        <p:nvSpPr>
          <p:cNvPr id="300" name="Shape 300"/>
          <p:cNvSpPr txBox="1"/>
          <p:nvPr/>
        </p:nvSpPr>
        <p:spPr>
          <a:xfrm>
            <a:off x="4681993" y="5724000"/>
            <a:ext cx="4154100" cy="4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</a:pPr>
            <a:r>
              <a:rPr lang="zh-TW" sz="1800">
                <a:solidFill>
                  <a:srgbClr val="434343"/>
                </a:solidFill>
              </a:rPr>
              <a:t>離岸之前－印尼漁工的台灣夢</a:t>
            </a:r>
            <a:endParaRPr/>
          </a:p>
        </p:txBody>
      </p:sp>
      <p:sp>
        <p:nvSpPr>
          <p:cNvPr id="301" name="Shape 301"/>
          <p:cNvSpPr txBox="1"/>
          <p:nvPr/>
        </p:nvSpPr>
        <p:spPr>
          <a:xfrm>
            <a:off x="1082700" y="1753350"/>
            <a:ext cx="697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8A54"/>
              </a:buClr>
              <a:buFont typeface="Arial"/>
              <a:buNone/>
            </a:pPr>
            <a:r>
              <a:rPr b="1" lang="zh-TW" sz="2800"/>
              <a:t>用</a:t>
            </a:r>
            <a:r>
              <a:rPr b="1" lang="zh-TW" sz="2800"/>
              <a:t>影像</a:t>
            </a:r>
            <a:r>
              <a:rPr b="1" lang="zh-TW" sz="2800"/>
              <a:t>敘事，帶給讀者現場震撼</a:t>
            </a:r>
            <a:endParaRPr sz="2800"/>
          </a:p>
        </p:txBody>
      </p:sp>
      <p:pic>
        <p:nvPicPr>
          <p:cNvPr id="302" name="Shape 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900" y="2730113"/>
            <a:ext cx="4082280" cy="27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/>
          <p:nvPr/>
        </p:nvSpPr>
        <p:spPr>
          <a:xfrm>
            <a:off x="-1879775" y="4516875"/>
            <a:ext cx="9002700" cy="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Shape 30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813" y="2730125"/>
            <a:ext cx="4082276" cy="27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/>
        </p:nvSpPr>
        <p:spPr>
          <a:xfrm>
            <a:off x="377800" y="2578540"/>
            <a:ext cx="8388300" cy="30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4400">
                <a:solidFill>
                  <a:schemeClr val="dk1"/>
                </a:solidFill>
              </a:rPr>
              <a:t>可視化團隊組成與運作</a:t>
            </a:r>
            <a:endParaRPr b="1" sz="4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44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3200">
                <a:solidFill>
                  <a:srgbClr val="434343"/>
                </a:solidFill>
              </a:rPr>
              <a:t>團隊合作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/>
          <p:nvPr/>
        </p:nvSpPr>
        <p:spPr>
          <a:xfrm>
            <a:off x="2558309" y="1486722"/>
            <a:ext cx="1222800" cy="9642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PM</a:t>
            </a:r>
            <a:endParaRPr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Shape 317"/>
          <p:cNvSpPr txBox="1"/>
          <p:nvPr/>
        </p:nvSpPr>
        <p:spPr>
          <a:xfrm>
            <a:off x="5362909" y="1486722"/>
            <a:ext cx="1222800" cy="9642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工程師大大</a:t>
            </a:r>
            <a:endParaRPr>
              <a:solidFill>
                <a:srgbClr val="FFFF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Shape 318"/>
          <p:cNvSpPr txBox="1"/>
          <p:nvPr/>
        </p:nvSpPr>
        <p:spPr>
          <a:xfrm>
            <a:off x="1155992" y="4484820"/>
            <a:ext cx="1222800" cy="964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設計師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Shape 319"/>
          <p:cNvSpPr txBox="1"/>
          <p:nvPr/>
        </p:nvSpPr>
        <p:spPr>
          <a:xfrm>
            <a:off x="2558292" y="4484820"/>
            <a:ext cx="1222800" cy="964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設計師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Shape 320"/>
          <p:cNvSpPr txBox="1"/>
          <p:nvPr/>
        </p:nvSpPr>
        <p:spPr>
          <a:xfrm>
            <a:off x="3960592" y="4484820"/>
            <a:ext cx="1222800" cy="964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工程師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Shape 321"/>
          <p:cNvSpPr txBox="1"/>
          <p:nvPr/>
        </p:nvSpPr>
        <p:spPr>
          <a:xfrm>
            <a:off x="5362892" y="4484820"/>
            <a:ext cx="1222800" cy="964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工程師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Shape 322"/>
          <p:cNvSpPr txBox="1"/>
          <p:nvPr/>
        </p:nvSpPr>
        <p:spPr>
          <a:xfrm>
            <a:off x="6765192" y="4484820"/>
            <a:ext cx="1222800" cy="964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工程師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Shape 323"/>
          <p:cNvSpPr txBox="1"/>
          <p:nvPr/>
        </p:nvSpPr>
        <p:spPr>
          <a:xfrm>
            <a:off x="1156000" y="5621250"/>
            <a:ext cx="1222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插畫、資訊視覺化</a:t>
            </a:r>
            <a:endParaRPr/>
          </a:p>
        </p:txBody>
      </p:sp>
      <p:sp>
        <p:nvSpPr>
          <p:cNvPr id="324" name="Shape 324"/>
          <p:cNvSpPr txBox="1"/>
          <p:nvPr/>
        </p:nvSpPr>
        <p:spPr>
          <a:xfrm>
            <a:off x="2558300" y="5621250"/>
            <a:ext cx="1222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插畫、介面設計</a:t>
            </a:r>
            <a:endParaRPr/>
          </a:p>
        </p:txBody>
      </p:sp>
      <p:sp>
        <p:nvSpPr>
          <p:cNvPr id="325" name="Shape 325"/>
          <p:cNvSpPr txBox="1"/>
          <p:nvPr/>
        </p:nvSpPr>
        <p:spPr>
          <a:xfrm>
            <a:off x="3960600" y="5621250"/>
            <a:ext cx="1222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前端工程師</a:t>
            </a:r>
            <a:endParaRPr/>
          </a:p>
        </p:txBody>
      </p:sp>
      <p:sp>
        <p:nvSpPr>
          <p:cNvPr id="326" name="Shape 326"/>
          <p:cNvSpPr txBox="1"/>
          <p:nvPr/>
        </p:nvSpPr>
        <p:spPr>
          <a:xfrm>
            <a:off x="5362900" y="5621250"/>
            <a:ext cx="1222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前端工程師</a:t>
            </a:r>
            <a:endParaRPr/>
          </a:p>
        </p:txBody>
      </p:sp>
      <p:sp>
        <p:nvSpPr>
          <p:cNvPr id="327" name="Shape 327"/>
          <p:cNvSpPr txBox="1"/>
          <p:nvPr/>
        </p:nvSpPr>
        <p:spPr>
          <a:xfrm>
            <a:off x="6765200" y="5621250"/>
            <a:ext cx="1222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後端工程師</a:t>
            </a:r>
            <a:endParaRPr/>
          </a:p>
        </p:txBody>
      </p:sp>
      <p:cxnSp>
        <p:nvCxnSpPr>
          <p:cNvPr id="328" name="Shape 328"/>
          <p:cNvCxnSpPr>
            <a:stCxn id="316" idx="3"/>
            <a:endCxn id="317" idx="1"/>
          </p:cNvCxnSpPr>
          <p:nvPr/>
        </p:nvCxnSpPr>
        <p:spPr>
          <a:xfrm>
            <a:off x="3781109" y="1968822"/>
            <a:ext cx="1581900" cy="0"/>
          </a:xfrm>
          <a:prstGeom prst="straightConnector1">
            <a:avLst/>
          </a:prstGeom>
          <a:noFill/>
          <a:ln cap="flat" cmpd="sng" w="38100">
            <a:solidFill>
              <a:srgbClr val="C4BD97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9" name="Shape 329"/>
          <p:cNvCxnSpPr/>
          <p:nvPr/>
        </p:nvCxnSpPr>
        <p:spPr>
          <a:xfrm>
            <a:off x="4572050" y="2450925"/>
            <a:ext cx="0" cy="1661100"/>
          </a:xfrm>
          <a:prstGeom prst="straightConnector1">
            <a:avLst/>
          </a:prstGeom>
          <a:noFill/>
          <a:ln cap="flat" cmpd="sng" w="38100">
            <a:solidFill>
              <a:srgbClr val="C4BD97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30" name="Shape 330"/>
          <p:cNvCxnSpPr/>
          <p:nvPr/>
        </p:nvCxnSpPr>
        <p:spPr>
          <a:xfrm>
            <a:off x="1167675" y="4305575"/>
            <a:ext cx="682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>
            <p:ph type="title"/>
          </p:nvPr>
        </p:nvSpPr>
        <p:spPr>
          <a:xfrm>
            <a:off x="311700" y="1514125"/>
            <a:ext cx="88323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/>
              <a:t>團隊平常的工作內容：</a:t>
            </a:r>
            <a:endParaRPr sz="4000"/>
          </a:p>
        </p:txBody>
      </p:sp>
      <p:grpSp>
        <p:nvGrpSpPr>
          <p:cNvPr id="337" name="Shape 337"/>
          <p:cNvGrpSpPr/>
          <p:nvPr/>
        </p:nvGrpSpPr>
        <p:grpSpPr>
          <a:xfrm>
            <a:off x="225286" y="2677064"/>
            <a:ext cx="8794146" cy="949426"/>
            <a:chOff x="-33000" y="2703500"/>
            <a:chExt cx="7872300" cy="1793400"/>
          </a:xfrm>
        </p:grpSpPr>
        <p:sp>
          <p:nvSpPr>
            <p:cNvPr id="338" name="Shape 338"/>
            <p:cNvSpPr/>
            <p:nvPr/>
          </p:nvSpPr>
          <p:spPr>
            <a:xfrm>
              <a:off x="154350" y="3182750"/>
              <a:ext cx="7497600" cy="8349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Shape 339"/>
            <p:cNvSpPr txBox="1"/>
            <p:nvPr/>
          </p:nvSpPr>
          <p:spPr>
            <a:xfrm>
              <a:off x="-33000" y="2703500"/>
              <a:ext cx="7872300" cy="17934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640"/>
                </a:spcBef>
                <a:spcAft>
                  <a:spcPts val="0"/>
                </a:spcAft>
                <a:buNone/>
              </a:pPr>
              <a:r>
                <a:rPr lang="zh-TW" sz="3400">
                  <a:solidFill>
                    <a:srgbClr val="FFFFFF"/>
                  </a:solidFill>
                </a:rPr>
                <a:t>除了數位專題，還要兼顧網站開發</a:t>
              </a:r>
              <a:endParaRPr sz="3400">
                <a:solidFill>
                  <a:srgbClr val="FFFFFF"/>
                </a:solidFill>
              </a:endParaRPr>
            </a:p>
          </p:txBody>
        </p:sp>
      </p:grpSp>
      <p:grpSp>
        <p:nvGrpSpPr>
          <p:cNvPr id="340" name="Shape 340"/>
          <p:cNvGrpSpPr/>
          <p:nvPr/>
        </p:nvGrpSpPr>
        <p:grpSpPr>
          <a:xfrm>
            <a:off x="198475" y="3954550"/>
            <a:ext cx="2866800" cy="2903425"/>
            <a:chOff x="198475" y="3954550"/>
            <a:chExt cx="2866800" cy="2903425"/>
          </a:xfrm>
        </p:grpSpPr>
        <p:sp>
          <p:nvSpPr>
            <p:cNvPr id="341" name="Shape 341"/>
            <p:cNvSpPr/>
            <p:nvPr/>
          </p:nvSpPr>
          <p:spPr>
            <a:xfrm>
              <a:off x="198475" y="3954550"/>
              <a:ext cx="2866800" cy="290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Shape 342"/>
            <p:cNvSpPr txBox="1"/>
            <p:nvPr/>
          </p:nvSpPr>
          <p:spPr>
            <a:xfrm>
              <a:off x="330775" y="4072175"/>
              <a:ext cx="2602200" cy="27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chemeClr val="dk1"/>
                  </a:solidFill>
                </a:rPr>
                <a:t>系統端開發</a:t>
              </a:r>
              <a:endParaRPr sz="4800">
                <a:solidFill>
                  <a:schemeClr val="dk1"/>
                </a:solidFill>
              </a:endParaRPr>
            </a:p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None/>
              </a:pPr>
              <a:r>
                <a:rPr lang="zh-TW" sz="1800">
                  <a:solidFill>
                    <a:schemeClr val="dk1"/>
                  </a:solidFill>
                </a:rPr>
                <a:t>會員系統、網站改版、文章功能開發等</a:t>
              </a:r>
              <a:endParaRPr sz="1800">
                <a:solidFill>
                  <a:schemeClr val="dk1"/>
                </a:solidFill>
              </a:endParaRPr>
            </a:p>
          </p:txBody>
        </p:sp>
      </p:grpSp>
      <p:grpSp>
        <p:nvGrpSpPr>
          <p:cNvPr id="343" name="Shape 343"/>
          <p:cNvGrpSpPr/>
          <p:nvPr/>
        </p:nvGrpSpPr>
        <p:grpSpPr>
          <a:xfrm>
            <a:off x="3175425" y="3954550"/>
            <a:ext cx="2866800" cy="2903425"/>
            <a:chOff x="3175425" y="3954550"/>
            <a:chExt cx="2866800" cy="2903425"/>
          </a:xfrm>
        </p:grpSpPr>
        <p:sp>
          <p:nvSpPr>
            <p:cNvPr id="344" name="Shape 344"/>
            <p:cNvSpPr/>
            <p:nvPr/>
          </p:nvSpPr>
          <p:spPr>
            <a:xfrm>
              <a:off x="3175425" y="3954550"/>
              <a:ext cx="2866800" cy="290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Shape 345"/>
            <p:cNvSpPr txBox="1"/>
            <p:nvPr/>
          </p:nvSpPr>
          <p:spPr>
            <a:xfrm>
              <a:off x="3307725" y="4072175"/>
              <a:ext cx="2602200" cy="27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4800">
                  <a:solidFill>
                    <a:schemeClr val="dk1"/>
                  </a:solidFill>
                </a:rPr>
                <a:t>數位專題</a:t>
              </a:r>
              <a:endParaRPr sz="4800">
                <a:solidFill>
                  <a:schemeClr val="dk1"/>
                </a:solidFill>
              </a:endParaRPr>
            </a:p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1800">
                  <a:solidFill>
                    <a:schemeClr val="dk1"/>
                  </a:solidFill>
                </a:rPr>
                <a:t>與編輯部合作產出不同類型的數位專題</a:t>
              </a:r>
              <a:endParaRPr sz="1800">
                <a:solidFill>
                  <a:schemeClr val="dk1"/>
                </a:solidFill>
              </a:endParaRPr>
            </a:p>
          </p:txBody>
        </p:sp>
      </p:grpSp>
      <p:grpSp>
        <p:nvGrpSpPr>
          <p:cNvPr id="346" name="Shape 346"/>
          <p:cNvGrpSpPr/>
          <p:nvPr/>
        </p:nvGrpSpPr>
        <p:grpSpPr>
          <a:xfrm>
            <a:off x="6152375" y="3954538"/>
            <a:ext cx="2866800" cy="2903425"/>
            <a:chOff x="6152375" y="3954550"/>
            <a:chExt cx="2866800" cy="2903425"/>
          </a:xfrm>
        </p:grpSpPr>
        <p:sp>
          <p:nvSpPr>
            <p:cNvPr id="347" name="Shape 347"/>
            <p:cNvSpPr/>
            <p:nvPr/>
          </p:nvSpPr>
          <p:spPr>
            <a:xfrm>
              <a:off x="6152375" y="3954550"/>
              <a:ext cx="2866800" cy="290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Shape 348"/>
            <p:cNvSpPr txBox="1"/>
            <p:nvPr/>
          </p:nvSpPr>
          <p:spPr>
            <a:xfrm>
              <a:off x="6284675" y="4072175"/>
              <a:ext cx="2602200" cy="27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4800">
                  <a:solidFill>
                    <a:schemeClr val="dk1"/>
                  </a:solidFill>
                </a:rPr>
                <a:t>協助挖掘新聞</a:t>
              </a:r>
              <a:endParaRPr sz="4800">
                <a:solidFill>
                  <a:schemeClr val="dk1"/>
                </a:solidFill>
              </a:endParaRPr>
            </a:p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1800">
                  <a:solidFill>
                    <a:schemeClr val="dk1"/>
                  </a:solidFill>
                </a:rPr>
                <a:t>協助爬蟲、製作互動地圖等</a:t>
              </a:r>
              <a:endParaRPr sz="1800">
                <a:solidFill>
                  <a:schemeClr val="dk1"/>
                </a:solidFill>
              </a:endParaRPr>
            </a:p>
            <a:p>
              <a:pPr indent="0" lvl="0" marL="0" rtl="0">
                <a:spcBef>
                  <a:spcPts val="64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48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/>
        </p:nvSpPr>
        <p:spPr>
          <a:xfrm>
            <a:off x="5489225" y="4453500"/>
            <a:ext cx="3157800" cy="1233300"/>
          </a:xfrm>
          <a:prstGeom prst="rect">
            <a:avLst/>
          </a:prstGeom>
          <a:solidFill>
            <a:srgbClr val="F8E71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Shape 355"/>
          <p:cNvSpPr txBox="1"/>
          <p:nvPr/>
        </p:nvSpPr>
        <p:spPr>
          <a:xfrm>
            <a:off x="226600" y="1180775"/>
            <a:ext cx="73590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我們的工作方式－敏捷開發（scrum）</a:t>
            </a:r>
            <a:endParaRPr sz="3000"/>
          </a:p>
        </p:txBody>
      </p:sp>
      <p:sp>
        <p:nvSpPr>
          <p:cNvPr id="356" name="Shape 356"/>
          <p:cNvSpPr txBox="1"/>
          <p:nvPr/>
        </p:nvSpPr>
        <p:spPr>
          <a:xfrm>
            <a:off x="226600" y="1908275"/>
            <a:ext cx="8477400" cy="10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會把專案相關的人員集合在一起，大約 5 ~ 8 個人左右，這一群成員中包含了 PM , 前後端工程師，設計師，測試人員等，並且把開發時間切分成兩週一個單位，每個單位稱之為一個 Sprint。</a:t>
            </a:r>
            <a:r>
              <a:rPr b="1" lang="zh-TW" sz="1800"/>
              <a:t>《報導者》的sprint是兩週。</a:t>
            </a:r>
            <a:endParaRPr b="1" sz="1800"/>
          </a:p>
        </p:txBody>
      </p:sp>
      <p:grpSp>
        <p:nvGrpSpPr>
          <p:cNvPr id="357" name="Shape 357"/>
          <p:cNvGrpSpPr/>
          <p:nvPr/>
        </p:nvGrpSpPr>
        <p:grpSpPr>
          <a:xfrm>
            <a:off x="3175025" y="3210000"/>
            <a:ext cx="2466600" cy="799800"/>
            <a:chOff x="3618875" y="3223575"/>
            <a:chExt cx="2466600" cy="799800"/>
          </a:xfrm>
        </p:grpSpPr>
        <p:sp>
          <p:nvSpPr>
            <p:cNvPr id="358" name="Shape 358"/>
            <p:cNvSpPr/>
            <p:nvPr/>
          </p:nvSpPr>
          <p:spPr>
            <a:xfrm>
              <a:off x="3618875" y="3274375"/>
              <a:ext cx="2358300" cy="727500"/>
            </a:xfrm>
            <a:prstGeom prst="rect">
              <a:avLst/>
            </a:prstGeom>
            <a:solidFill>
              <a:srgbClr val="F8E7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rgbClr val="F8E71C"/>
                </a:highlight>
              </a:endParaRPr>
            </a:p>
          </p:txBody>
        </p:sp>
        <p:sp>
          <p:nvSpPr>
            <p:cNvPr id="359" name="Shape 359"/>
            <p:cNvSpPr txBox="1"/>
            <p:nvPr/>
          </p:nvSpPr>
          <p:spPr>
            <a:xfrm>
              <a:off x="3815375" y="3223575"/>
              <a:ext cx="2270100" cy="79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/>
                <a:t>Planning</a:t>
              </a:r>
              <a:endParaRPr sz="3600"/>
            </a:p>
          </p:txBody>
        </p:sp>
      </p:grpSp>
      <p:sp>
        <p:nvSpPr>
          <p:cNvPr id="360" name="Shape 360"/>
          <p:cNvSpPr txBox="1"/>
          <p:nvPr/>
        </p:nvSpPr>
        <p:spPr>
          <a:xfrm>
            <a:off x="5221450" y="4416175"/>
            <a:ext cx="37056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Daily stand up and work</a:t>
            </a:r>
            <a:endParaRPr sz="3600"/>
          </a:p>
        </p:txBody>
      </p:sp>
      <p:grpSp>
        <p:nvGrpSpPr>
          <p:cNvPr id="361" name="Shape 361"/>
          <p:cNvGrpSpPr/>
          <p:nvPr/>
        </p:nvGrpSpPr>
        <p:grpSpPr>
          <a:xfrm>
            <a:off x="3435875" y="5866375"/>
            <a:ext cx="1660325" cy="799800"/>
            <a:chOff x="3435875" y="5866375"/>
            <a:chExt cx="1660325" cy="799800"/>
          </a:xfrm>
        </p:grpSpPr>
        <p:sp>
          <p:nvSpPr>
            <p:cNvPr id="362" name="Shape 362"/>
            <p:cNvSpPr/>
            <p:nvPr/>
          </p:nvSpPr>
          <p:spPr>
            <a:xfrm>
              <a:off x="3578200" y="5930825"/>
              <a:ext cx="1518000" cy="664200"/>
            </a:xfrm>
            <a:prstGeom prst="rect">
              <a:avLst/>
            </a:prstGeom>
            <a:solidFill>
              <a:srgbClr val="F8E7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Shape 363"/>
            <p:cNvSpPr txBox="1"/>
            <p:nvPr/>
          </p:nvSpPr>
          <p:spPr>
            <a:xfrm>
              <a:off x="3435875" y="5866375"/>
              <a:ext cx="1640100" cy="79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/>
                <a:t>Demo</a:t>
              </a:r>
              <a:endParaRPr sz="3600"/>
            </a:p>
          </p:txBody>
        </p:sp>
      </p:grpSp>
      <p:grpSp>
        <p:nvGrpSpPr>
          <p:cNvPr id="364" name="Shape 364"/>
          <p:cNvGrpSpPr/>
          <p:nvPr/>
        </p:nvGrpSpPr>
        <p:grpSpPr>
          <a:xfrm>
            <a:off x="1334975" y="4616150"/>
            <a:ext cx="2104200" cy="853900"/>
            <a:chOff x="1030175" y="4616150"/>
            <a:chExt cx="2104200" cy="853900"/>
          </a:xfrm>
        </p:grpSpPr>
        <p:sp>
          <p:nvSpPr>
            <p:cNvPr id="365" name="Shape 365"/>
            <p:cNvSpPr/>
            <p:nvPr/>
          </p:nvSpPr>
          <p:spPr>
            <a:xfrm>
              <a:off x="1179250" y="4616150"/>
              <a:ext cx="1843500" cy="727500"/>
            </a:xfrm>
            <a:prstGeom prst="rect">
              <a:avLst/>
            </a:prstGeom>
            <a:solidFill>
              <a:srgbClr val="F8E7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Shape 366"/>
            <p:cNvSpPr txBox="1"/>
            <p:nvPr/>
          </p:nvSpPr>
          <p:spPr>
            <a:xfrm>
              <a:off x="1030175" y="4670250"/>
              <a:ext cx="2104200" cy="79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/>
                <a:t>Review</a:t>
              </a:r>
              <a:endParaRPr sz="3600"/>
            </a:p>
          </p:txBody>
        </p:sp>
      </p:grpSp>
      <p:sp>
        <p:nvSpPr>
          <p:cNvPr id="367" name="Shape 367"/>
          <p:cNvSpPr/>
          <p:nvPr/>
        </p:nvSpPr>
        <p:spPr>
          <a:xfrm rot="5400000">
            <a:off x="5800975" y="3626750"/>
            <a:ext cx="542100" cy="561000"/>
          </a:xfrm>
          <a:prstGeom prst="bentArrow">
            <a:avLst>
              <a:gd fmla="val 24999" name="adj1"/>
              <a:gd fmla="val 25000" name="adj2"/>
              <a:gd fmla="val 25000" name="adj3"/>
              <a:gd fmla="val 43750" name="adj4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Shape 368"/>
          <p:cNvSpPr/>
          <p:nvPr/>
        </p:nvSpPr>
        <p:spPr>
          <a:xfrm rot="10800000">
            <a:off x="5800975" y="5906225"/>
            <a:ext cx="542100" cy="561000"/>
          </a:xfrm>
          <a:prstGeom prst="bentArrow">
            <a:avLst>
              <a:gd fmla="val 24999" name="adj1"/>
              <a:gd fmla="val 25000" name="adj2"/>
              <a:gd fmla="val 25000" name="adj3"/>
              <a:gd fmla="val 43750" name="adj4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Shape 369"/>
          <p:cNvSpPr/>
          <p:nvPr/>
        </p:nvSpPr>
        <p:spPr>
          <a:xfrm rot="-5400000">
            <a:off x="2471075" y="5906225"/>
            <a:ext cx="542100" cy="561000"/>
          </a:xfrm>
          <a:prstGeom prst="bentArrow">
            <a:avLst>
              <a:gd fmla="val 24999" name="adj1"/>
              <a:gd fmla="val 25000" name="adj2"/>
              <a:gd fmla="val 25000" name="adj3"/>
              <a:gd fmla="val 43750" name="adj4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Shape 370"/>
          <p:cNvSpPr/>
          <p:nvPr/>
        </p:nvSpPr>
        <p:spPr>
          <a:xfrm>
            <a:off x="2471075" y="3631475"/>
            <a:ext cx="542100" cy="561000"/>
          </a:xfrm>
          <a:prstGeom prst="bentArrow">
            <a:avLst>
              <a:gd fmla="val 24999" name="adj1"/>
              <a:gd fmla="val 25000" name="adj2"/>
              <a:gd fmla="val 25000" name="adj3"/>
              <a:gd fmla="val 43750" name="adj4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/>
          <p:nvPr/>
        </p:nvSpPr>
        <p:spPr>
          <a:xfrm>
            <a:off x="226600" y="1180775"/>
            <a:ext cx="71562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傳統工作方式－瀑布式(waterfall)</a:t>
            </a:r>
            <a:endParaRPr sz="3000"/>
          </a:p>
        </p:txBody>
      </p:sp>
      <p:pic>
        <p:nvPicPr>
          <p:cNvPr id="377" name="Shape 3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600" y="1965050"/>
            <a:ext cx="8413425" cy="46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Shape 378"/>
          <p:cNvSpPr/>
          <p:nvPr/>
        </p:nvSpPr>
        <p:spPr>
          <a:xfrm>
            <a:off x="730550" y="2537475"/>
            <a:ext cx="1920900" cy="5004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Shape 379"/>
          <p:cNvSpPr/>
          <p:nvPr/>
        </p:nvSpPr>
        <p:spPr>
          <a:xfrm>
            <a:off x="2042625" y="2994675"/>
            <a:ext cx="1980300" cy="500400"/>
          </a:xfrm>
          <a:prstGeom prst="rect">
            <a:avLst/>
          </a:prstGeom>
          <a:solidFill>
            <a:srgbClr val="E066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Shape 380"/>
          <p:cNvSpPr/>
          <p:nvPr/>
        </p:nvSpPr>
        <p:spPr>
          <a:xfrm>
            <a:off x="3416025" y="3495075"/>
            <a:ext cx="1920900" cy="5004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Shape 381"/>
          <p:cNvSpPr/>
          <p:nvPr/>
        </p:nvSpPr>
        <p:spPr>
          <a:xfrm>
            <a:off x="4582925" y="3995475"/>
            <a:ext cx="2126400" cy="6876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Shape 382"/>
          <p:cNvSpPr/>
          <p:nvPr/>
        </p:nvSpPr>
        <p:spPr>
          <a:xfrm>
            <a:off x="6642600" y="4606875"/>
            <a:ext cx="1676400" cy="500400"/>
          </a:xfrm>
          <a:prstGeom prst="rect">
            <a:avLst/>
          </a:prstGeom>
          <a:solidFill>
            <a:srgbClr val="F4E4E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Shape 383"/>
          <p:cNvSpPr txBox="1"/>
          <p:nvPr/>
        </p:nvSpPr>
        <p:spPr>
          <a:xfrm>
            <a:off x="2403825" y="2994675"/>
            <a:ext cx="12579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設計</a:t>
            </a:r>
            <a:endParaRPr sz="2400"/>
          </a:p>
        </p:txBody>
      </p:sp>
      <p:sp>
        <p:nvSpPr>
          <p:cNvPr id="384" name="Shape 384"/>
          <p:cNvSpPr txBox="1"/>
          <p:nvPr/>
        </p:nvSpPr>
        <p:spPr>
          <a:xfrm>
            <a:off x="654350" y="2537475"/>
            <a:ext cx="2126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採訪寫稿</a:t>
            </a:r>
            <a:endParaRPr sz="2400"/>
          </a:p>
        </p:txBody>
      </p:sp>
      <p:sp>
        <p:nvSpPr>
          <p:cNvPr id="385" name="Shape 385"/>
          <p:cNvSpPr txBox="1"/>
          <p:nvPr/>
        </p:nvSpPr>
        <p:spPr>
          <a:xfrm>
            <a:off x="3518925" y="3495075"/>
            <a:ext cx="1676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介面開發</a:t>
            </a:r>
            <a:endParaRPr sz="2400"/>
          </a:p>
        </p:txBody>
      </p:sp>
      <p:sp>
        <p:nvSpPr>
          <p:cNvPr id="386" name="Shape 386"/>
          <p:cNvSpPr txBox="1"/>
          <p:nvPr/>
        </p:nvSpPr>
        <p:spPr>
          <a:xfrm>
            <a:off x="4807925" y="4050975"/>
            <a:ext cx="1676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程式開發</a:t>
            </a:r>
            <a:endParaRPr sz="2400"/>
          </a:p>
        </p:txBody>
      </p:sp>
      <p:sp>
        <p:nvSpPr>
          <p:cNvPr id="387" name="Shape 387"/>
          <p:cNvSpPr txBox="1"/>
          <p:nvPr/>
        </p:nvSpPr>
        <p:spPr>
          <a:xfrm>
            <a:off x="6699450" y="4606875"/>
            <a:ext cx="16023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測試上線</a:t>
            </a: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/>
          <p:nvPr/>
        </p:nvSpPr>
        <p:spPr>
          <a:xfrm>
            <a:off x="226600" y="1180775"/>
            <a:ext cx="71562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000">
                <a:solidFill>
                  <a:schemeClr val="dk1"/>
                </a:solidFill>
              </a:rPr>
              <a:t>我們的工作方式－敏捷開發（scrum）</a:t>
            </a:r>
            <a:endParaRPr sz="3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394" name="Shape 394"/>
          <p:cNvSpPr/>
          <p:nvPr/>
        </p:nvSpPr>
        <p:spPr>
          <a:xfrm>
            <a:off x="1012975" y="2699800"/>
            <a:ext cx="3249900" cy="5004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1029650" y="3233200"/>
            <a:ext cx="2651100" cy="500400"/>
          </a:xfrm>
          <a:prstGeom prst="rect">
            <a:avLst/>
          </a:prstGeom>
          <a:solidFill>
            <a:srgbClr val="E066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Shape 396"/>
          <p:cNvSpPr/>
          <p:nvPr/>
        </p:nvSpPr>
        <p:spPr>
          <a:xfrm>
            <a:off x="1029650" y="3753200"/>
            <a:ext cx="2651100" cy="5004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2407850" y="4290675"/>
            <a:ext cx="4096800" cy="6657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Shape 398"/>
          <p:cNvSpPr/>
          <p:nvPr/>
        </p:nvSpPr>
        <p:spPr>
          <a:xfrm>
            <a:off x="5262050" y="4997800"/>
            <a:ext cx="2046600" cy="568200"/>
          </a:xfrm>
          <a:prstGeom prst="rect">
            <a:avLst/>
          </a:prstGeom>
          <a:solidFill>
            <a:srgbClr val="F4E4E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Shape 399"/>
          <p:cNvSpPr txBox="1"/>
          <p:nvPr/>
        </p:nvSpPr>
        <p:spPr>
          <a:xfrm>
            <a:off x="1314650" y="3157000"/>
            <a:ext cx="20466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設計介面</a:t>
            </a:r>
            <a:endParaRPr sz="2400"/>
          </a:p>
        </p:txBody>
      </p:sp>
      <p:sp>
        <p:nvSpPr>
          <p:cNvPr id="400" name="Shape 400"/>
          <p:cNvSpPr txBox="1"/>
          <p:nvPr/>
        </p:nvSpPr>
        <p:spPr>
          <a:xfrm>
            <a:off x="936775" y="2623600"/>
            <a:ext cx="33261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採訪</a:t>
            </a:r>
            <a:endParaRPr sz="2400"/>
          </a:p>
        </p:txBody>
      </p:sp>
      <p:sp>
        <p:nvSpPr>
          <p:cNvPr id="401" name="Shape 401"/>
          <p:cNvSpPr txBox="1"/>
          <p:nvPr/>
        </p:nvSpPr>
        <p:spPr>
          <a:xfrm>
            <a:off x="1523475" y="3677000"/>
            <a:ext cx="1676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技術開發</a:t>
            </a:r>
            <a:endParaRPr sz="2400"/>
          </a:p>
        </p:txBody>
      </p:sp>
      <p:sp>
        <p:nvSpPr>
          <p:cNvPr id="402" name="Shape 402"/>
          <p:cNvSpPr txBox="1"/>
          <p:nvPr/>
        </p:nvSpPr>
        <p:spPr>
          <a:xfrm>
            <a:off x="3475225" y="4373313"/>
            <a:ext cx="1676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程式實作</a:t>
            </a:r>
            <a:endParaRPr sz="2400"/>
          </a:p>
        </p:txBody>
      </p:sp>
      <p:sp>
        <p:nvSpPr>
          <p:cNvPr id="403" name="Shape 403"/>
          <p:cNvSpPr txBox="1"/>
          <p:nvPr/>
        </p:nvSpPr>
        <p:spPr>
          <a:xfrm>
            <a:off x="5262050" y="5074000"/>
            <a:ext cx="2255400" cy="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測試上線</a:t>
            </a:r>
            <a:endParaRPr sz="2400"/>
          </a:p>
        </p:txBody>
      </p:sp>
      <p:sp>
        <p:nvSpPr>
          <p:cNvPr id="404" name="Shape 404"/>
          <p:cNvSpPr/>
          <p:nvPr/>
        </p:nvSpPr>
        <p:spPr>
          <a:xfrm>
            <a:off x="4262875" y="2699800"/>
            <a:ext cx="3048300" cy="500400"/>
          </a:xfrm>
          <a:prstGeom prst="rect">
            <a:avLst/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Shape 405"/>
          <p:cNvSpPr txBox="1"/>
          <p:nvPr/>
        </p:nvSpPr>
        <p:spPr>
          <a:xfrm>
            <a:off x="3666125" y="2623600"/>
            <a:ext cx="4541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寫稿</a:t>
            </a:r>
            <a:endParaRPr sz="2400"/>
          </a:p>
        </p:txBody>
      </p:sp>
      <p:cxnSp>
        <p:nvCxnSpPr>
          <p:cNvPr id="406" name="Shape 406"/>
          <p:cNvCxnSpPr/>
          <p:nvPr/>
        </p:nvCxnSpPr>
        <p:spPr>
          <a:xfrm>
            <a:off x="1012975" y="5709025"/>
            <a:ext cx="6600900" cy="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Shape 407"/>
          <p:cNvCxnSpPr/>
          <p:nvPr/>
        </p:nvCxnSpPr>
        <p:spPr>
          <a:xfrm>
            <a:off x="1012975" y="2280475"/>
            <a:ext cx="0" cy="353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8" name="Shape 408"/>
          <p:cNvCxnSpPr/>
          <p:nvPr/>
        </p:nvCxnSpPr>
        <p:spPr>
          <a:xfrm>
            <a:off x="4262975" y="2265600"/>
            <a:ext cx="0" cy="347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09" name="Shape 409"/>
          <p:cNvCxnSpPr/>
          <p:nvPr/>
        </p:nvCxnSpPr>
        <p:spPr>
          <a:xfrm>
            <a:off x="7311225" y="2103275"/>
            <a:ext cx="0" cy="353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10" name="Shape 410"/>
          <p:cNvSpPr txBox="1"/>
          <p:nvPr/>
        </p:nvSpPr>
        <p:spPr>
          <a:xfrm>
            <a:off x="771125" y="5932650"/>
            <a:ext cx="6492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Day1</a:t>
            </a:r>
            <a:endParaRPr/>
          </a:p>
        </p:txBody>
      </p:sp>
      <p:sp>
        <p:nvSpPr>
          <p:cNvPr id="411" name="Shape 411"/>
          <p:cNvSpPr txBox="1"/>
          <p:nvPr/>
        </p:nvSpPr>
        <p:spPr>
          <a:xfrm>
            <a:off x="3938375" y="5932650"/>
            <a:ext cx="6492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Day7</a:t>
            </a:r>
            <a:endParaRPr/>
          </a:p>
        </p:txBody>
      </p:sp>
      <p:sp>
        <p:nvSpPr>
          <p:cNvPr id="412" name="Shape 412"/>
          <p:cNvSpPr txBox="1"/>
          <p:nvPr/>
        </p:nvSpPr>
        <p:spPr>
          <a:xfrm>
            <a:off x="6986625" y="5932650"/>
            <a:ext cx="7914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Day14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 txBox="1"/>
          <p:nvPr>
            <p:ph type="title"/>
          </p:nvPr>
        </p:nvSpPr>
        <p:spPr>
          <a:xfrm>
            <a:off x="311700" y="1514125"/>
            <a:ext cx="88323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/>
              <a:t>專題製作歷程：不斷測試改善的流程</a:t>
            </a:r>
            <a:endParaRPr sz="4000"/>
          </a:p>
        </p:txBody>
      </p:sp>
      <p:cxnSp>
        <p:nvCxnSpPr>
          <p:cNvPr id="419" name="Shape 419"/>
          <p:cNvCxnSpPr/>
          <p:nvPr/>
        </p:nvCxnSpPr>
        <p:spPr>
          <a:xfrm>
            <a:off x="705650" y="2631475"/>
            <a:ext cx="0" cy="410160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20" name="Shape 420"/>
          <p:cNvSpPr/>
          <p:nvPr/>
        </p:nvSpPr>
        <p:spPr>
          <a:xfrm>
            <a:off x="584300" y="3307650"/>
            <a:ext cx="242700" cy="2427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584300" y="3906225"/>
            <a:ext cx="242700" cy="2427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Shape 422"/>
          <p:cNvSpPr/>
          <p:nvPr/>
        </p:nvSpPr>
        <p:spPr>
          <a:xfrm>
            <a:off x="584300" y="5056088"/>
            <a:ext cx="242700" cy="2427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Shape 423"/>
          <p:cNvSpPr txBox="1"/>
          <p:nvPr/>
        </p:nvSpPr>
        <p:spPr>
          <a:xfrm>
            <a:off x="970250" y="3116550"/>
            <a:ext cx="82692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dk1"/>
                </a:solidFill>
              </a:rPr>
              <a:t>評估期</a:t>
            </a:r>
            <a:r>
              <a:rPr lang="zh-TW" sz="2400">
                <a:solidFill>
                  <a:schemeClr val="dk1"/>
                </a:solidFill>
              </a:rPr>
              <a:t>：了解記者需求、探討可行性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424" name="Shape 424"/>
          <p:cNvSpPr txBox="1"/>
          <p:nvPr/>
        </p:nvSpPr>
        <p:spPr>
          <a:xfrm>
            <a:off x="970250" y="3741450"/>
            <a:ext cx="82692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dk1"/>
                </a:solidFill>
              </a:rPr>
              <a:t>研究發想期</a:t>
            </a:r>
            <a:r>
              <a:rPr lang="zh-TW" sz="2400">
                <a:solidFill>
                  <a:schemeClr val="dk1"/>
                </a:solidFill>
              </a:rPr>
              <a:t>：了解資料內容、邀集各方舉辦設計思考會、規劃人力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425" name="Shape 425"/>
          <p:cNvSpPr txBox="1"/>
          <p:nvPr/>
        </p:nvSpPr>
        <p:spPr>
          <a:xfrm>
            <a:off x="970250" y="4938725"/>
            <a:ext cx="80562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dk1"/>
                </a:solidFill>
              </a:rPr>
              <a:t>製作期</a:t>
            </a:r>
            <a:r>
              <a:rPr lang="zh-TW" sz="2400">
                <a:solidFill>
                  <a:schemeClr val="dk1"/>
                </a:solidFill>
              </a:rPr>
              <a:t>：每週咪聽一次，追蹤各方進度、測試與調整專題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426" name="Shape 426"/>
          <p:cNvSpPr/>
          <p:nvPr/>
        </p:nvSpPr>
        <p:spPr>
          <a:xfrm>
            <a:off x="584300" y="5970488"/>
            <a:ext cx="242700" cy="2427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Shape 427"/>
          <p:cNvSpPr txBox="1"/>
          <p:nvPr/>
        </p:nvSpPr>
        <p:spPr>
          <a:xfrm>
            <a:off x="1000550" y="5856975"/>
            <a:ext cx="80562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dk1"/>
                </a:solidFill>
              </a:rPr>
              <a:t>行銷追蹤期</a:t>
            </a:r>
            <a:r>
              <a:rPr lang="zh-TW" sz="2400">
                <a:solidFill>
                  <a:schemeClr val="dk1"/>
                </a:solidFill>
              </a:rPr>
              <a:t>：與行銷、社群同事合作推廣專題、流量追蹤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 txBox="1"/>
          <p:nvPr>
            <p:ph type="title"/>
          </p:nvPr>
        </p:nvSpPr>
        <p:spPr>
          <a:xfrm>
            <a:off x="155850" y="3558250"/>
            <a:ext cx="88323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dk1"/>
                </a:solidFill>
              </a:rPr>
              <a:t>新聞室的多媒體設計</a:t>
            </a:r>
            <a:endParaRPr sz="4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Shape 4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813" y="1867134"/>
            <a:ext cx="2590666" cy="4022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Shape 4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5321" y="1860625"/>
            <a:ext cx="2414917" cy="403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Shape 4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6108" y="1860625"/>
            <a:ext cx="2271804" cy="40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/>
          <p:nvPr>
            <p:ph type="title"/>
          </p:nvPr>
        </p:nvSpPr>
        <p:spPr>
          <a:xfrm>
            <a:off x="155850" y="1839950"/>
            <a:ext cx="88323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</a:rPr>
              <a:t>當我們</a:t>
            </a:r>
            <a:r>
              <a:rPr b="1" lang="zh-TW" sz="3600">
                <a:solidFill>
                  <a:schemeClr val="dk1"/>
                </a:solidFill>
              </a:rPr>
              <a:t>有了新聞素材之後...</a:t>
            </a:r>
            <a:endParaRPr sz="3600"/>
          </a:p>
        </p:txBody>
      </p:sp>
      <p:sp>
        <p:nvSpPr>
          <p:cNvPr id="448" name="Shape 448"/>
          <p:cNvSpPr txBox="1"/>
          <p:nvPr>
            <p:ph idx="2" type="title"/>
          </p:nvPr>
        </p:nvSpPr>
        <p:spPr>
          <a:xfrm>
            <a:off x="155850" y="3056825"/>
            <a:ext cx="88323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</a:rPr>
              <a:t>Research &gt; Wireframe &gt; Mockup</a:t>
            </a:r>
            <a:endParaRPr sz="3600"/>
          </a:p>
        </p:txBody>
      </p:sp>
      <p:sp>
        <p:nvSpPr>
          <p:cNvPr id="449" name="Shape 449"/>
          <p:cNvSpPr txBox="1"/>
          <p:nvPr/>
        </p:nvSpPr>
        <p:spPr>
          <a:xfrm>
            <a:off x="881950" y="3619325"/>
            <a:ext cx="2508900" cy="15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pinterest</a:t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awwwards</a:t>
            </a:r>
            <a:endParaRPr sz="3000"/>
          </a:p>
          <a:p>
            <a: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dribbble</a:t>
            </a:r>
            <a:endParaRPr sz="3000"/>
          </a:p>
        </p:txBody>
      </p:sp>
      <p:sp>
        <p:nvSpPr>
          <p:cNvPr id="450" name="Shape 450"/>
          <p:cNvSpPr txBox="1"/>
          <p:nvPr/>
        </p:nvSpPr>
        <p:spPr>
          <a:xfrm>
            <a:off x="3573450" y="3619325"/>
            <a:ext cx="2508900" cy="15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手繪</a:t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invision</a:t>
            </a:r>
            <a:endParaRPr sz="3000"/>
          </a:p>
        </p:txBody>
      </p:sp>
      <p:sp>
        <p:nvSpPr>
          <p:cNvPr id="451" name="Shape 451"/>
          <p:cNvSpPr txBox="1"/>
          <p:nvPr/>
        </p:nvSpPr>
        <p:spPr>
          <a:xfrm>
            <a:off x="6264950" y="3619325"/>
            <a:ext cx="2508900" cy="15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sketch</a:t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photoshop</a:t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zh-TW" sz="3000"/>
              <a:t>zeplin</a:t>
            </a:r>
            <a:endParaRPr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/>
          <p:nvPr>
            <p:ph type="title"/>
          </p:nvPr>
        </p:nvSpPr>
        <p:spPr>
          <a:xfrm>
            <a:off x="155850" y="3269350"/>
            <a:ext cx="8832300" cy="9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dk1"/>
                </a:solidFill>
              </a:rPr>
              <a:t>資料可視化</a:t>
            </a:r>
            <a:endParaRPr b="1" sz="4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chemeClr val="dk1"/>
                </a:solidFill>
              </a:rPr>
              <a:t>以《台灣遠洋漁業的大尾鱸鰻》為例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Shape 4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964" y="2372525"/>
            <a:ext cx="4512075" cy="40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Shape 464"/>
          <p:cNvSpPr txBox="1"/>
          <p:nvPr/>
        </p:nvSpPr>
        <p:spPr>
          <a:xfrm>
            <a:off x="3667213" y="1551025"/>
            <a:ext cx="18096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/>
              <a:t>原始資料</a:t>
            </a:r>
            <a:endParaRPr b="1" sz="3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 txBox="1"/>
          <p:nvPr>
            <p:ph type="title"/>
          </p:nvPr>
        </p:nvSpPr>
        <p:spPr>
          <a:xfrm>
            <a:off x="1155675" y="3315325"/>
            <a:ext cx="71637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chemeClr val="dk1"/>
                </a:solidFill>
              </a:rPr>
              <a:t>日本是全球最大鮪魚生魚片進口國，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chemeClr val="dk1"/>
                </a:solidFill>
              </a:rPr>
              <a:t>每10盤就有5盤從台灣來。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71" name="Shape 471"/>
          <p:cNvSpPr txBox="1"/>
          <p:nvPr/>
        </p:nvSpPr>
        <p:spPr>
          <a:xfrm>
            <a:off x="3667213" y="2296125"/>
            <a:ext cx="18096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/>
              <a:t>文字描述</a:t>
            </a:r>
            <a:endParaRPr b="1" sz="3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Shape 4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13" y="2387375"/>
            <a:ext cx="3033625" cy="32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Shape 478"/>
          <p:cNvSpPr txBox="1"/>
          <p:nvPr/>
        </p:nvSpPr>
        <p:spPr>
          <a:xfrm>
            <a:off x="3667213" y="1551025"/>
            <a:ext cx="18096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/>
              <a:t>發想</a:t>
            </a:r>
            <a:endParaRPr b="1" sz="3000"/>
          </a:p>
        </p:txBody>
      </p:sp>
      <p:pic>
        <p:nvPicPr>
          <p:cNvPr id="479" name="Shape 4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3038" y="2387375"/>
            <a:ext cx="3860992" cy="322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Shape 4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6438" y="2387375"/>
            <a:ext cx="1870601" cy="322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/>
          <p:nvPr/>
        </p:nvSpPr>
        <p:spPr>
          <a:xfrm>
            <a:off x="647753" y="1551025"/>
            <a:ext cx="78486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/>
              <a:t>失敗：多數人不能理解呈現資料的方式</a:t>
            </a:r>
            <a:endParaRPr b="1" sz="3000"/>
          </a:p>
        </p:txBody>
      </p:sp>
      <p:pic>
        <p:nvPicPr>
          <p:cNvPr id="487" name="Shape 4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25" y="2387375"/>
            <a:ext cx="3203037" cy="322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Shape 4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4402" y="2387375"/>
            <a:ext cx="4401881" cy="322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 title="fish.mov">
            <a:hlinkClick r:id="rId3"/>
          </p:cNvPr>
          <p:cNvSpPr/>
          <p:nvPr/>
        </p:nvSpPr>
        <p:spPr>
          <a:xfrm>
            <a:off x="1459913" y="1714500"/>
            <a:ext cx="6224174" cy="4668125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/>
          <p:nvPr>
            <p:ph type="title"/>
          </p:nvPr>
        </p:nvSpPr>
        <p:spPr>
          <a:xfrm>
            <a:off x="155850" y="3269350"/>
            <a:ext cx="8832300" cy="9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dk1"/>
                </a:solidFill>
              </a:rPr>
              <a:t>資訊先行</a:t>
            </a:r>
            <a:endParaRPr b="1" sz="4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chemeClr val="dk1"/>
                </a:solidFill>
              </a:rPr>
              <a:t>應以資訊優先，找到讀者易懂的形式後再設計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/>
          <p:nvPr/>
        </p:nvSpPr>
        <p:spPr>
          <a:xfrm>
            <a:off x="311712" y="3142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zh-TW" sz="7200"/>
              <a:t>Q&amp;A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 txBox="1"/>
          <p:nvPr/>
        </p:nvSpPr>
        <p:spPr>
          <a:xfrm>
            <a:off x="1363500" y="1352950"/>
            <a:ext cx="64170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想了解更多《報導者》調查報導與數位專題信息，請掃描下列QR CODE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513" name="Shape 5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5875" y="2725750"/>
            <a:ext cx="4132252" cy="4132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